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64" r:id="rId4"/>
    <p:sldId id="262" r:id="rId5"/>
    <p:sldId id="265" r:id="rId6"/>
    <p:sldId id="2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74" autoAdjust="0"/>
    <p:restoredTop sz="94674"/>
  </p:normalViewPr>
  <p:slideViewPr>
    <p:cSldViewPr snapToGrid="0" snapToObjects="1">
      <p:cViewPr>
        <p:scale>
          <a:sx n="66" d="100"/>
          <a:sy n="66" d="100"/>
        </p:scale>
        <p:origin x="-720" y="-1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3E6EB-813F-3944-B5CA-820BA85E4538}" type="datetimeFigureOut">
              <a:rPr lang="ru-RU" smtClean="0"/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94293-AD56-F54D-956B-0682E796A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&#1076;&#1091;&#1096;&#1077;&#1074;&#1085;&#1072;&#1103;&#1084;&#1086;&#1089;&#1082;&#1074;&#1072;.&#1088;&#1092;/" TargetMode="External"/><Relationship Id="rId5" Type="http://schemas.openxmlformats.org/officeDocument/2006/relationships/hyperlink" Target="http://www.&#1102;&#1075;&#1088;&#1072;&#1078;&#1076;&#1072;&#1085;&#1080;&#1085;.&#1088;&#1092;/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73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466"/>
            <a:ext cx="4891314" cy="22889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1265" y="2104572"/>
            <a:ext cx="885371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Лучшие практики взаимодействия органов  власти и </a:t>
            </a:r>
            <a:r>
              <a:rPr lang="ru-RU" sz="3200" dirty="0" smtClean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социально ориентированных некоммерческих  организаций на примере регионов РФ</a:t>
            </a:r>
            <a:endParaRPr lang="ru-RU" sz="3200" dirty="0">
              <a:solidFill>
                <a:schemeClr val="bg1"/>
              </a:solidFill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36852" y="4907393"/>
            <a:ext cx="720261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Репина Анна Станиславовна  -  заместитель руководителя-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начальник отдела программ общественного развития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Агентства молодежной политики и реализации программ 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Bookman Old Style" pitchFamily="18" charset="0"/>
              </a:rPr>
              <a:t>общественного развития края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1" y="439781"/>
            <a:ext cx="2673407" cy="12148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738678" y="1054464"/>
            <a:ext cx="90882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Ф.Тейлор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endParaRPr lang="en-US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just">
              <a:buNone/>
            </a:pP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«Среди всего многообразия методов и инструментов, используемых в каждый момент каждого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процесса, всегда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есть один метод и инструмент, который работает быстрее и лучше остальных»</a:t>
            </a:r>
            <a:endParaRPr lang="en-US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28915" y="3020820"/>
            <a:ext cx="1018902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имущественная </a:t>
            </a:r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поддержка</a:t>
            </a:r>
          </a:p>
          <a:p>
            <a:pPr algn="just"/>
            <a:endParaRPr lang="ru-RU" sz="2000" dirty="0" smtClean="0">
              <a:solidFill>
                <a:schemeClr val="bg1"/>
              </a:solidFill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практика </a:t>
            </a: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</a:rPr>
              <a:t>взаимодействия с местными сообществами и гражданскими инициативами  </a:t>
            </a:r>
            <a:endParaRPr lang="ru-RU" sz="2000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финансовая </a:t>
            </a: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поддержка СО НКО на конкурсной основе на частичное или полное возмещение затрат по арендной плате за помещение, оплат</a:t>
            </a:r>
            <a:r>
              <a:rPr lang="en-US" sz="2000" dirty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коммунальных услуг и услуг связи </a:t>
            </a:r>
            <a:endParaRPr lang="ru-RU" sz="2000" dirty="0" smtClean="0">
              <a:solidFill>
                <a:schemeClr val="bg1"/>
              </a:solidFill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pPr algn="just"/>
            <a:endParaRPr lang="ru-RU" sz="2000" dirty="0">
              <a:solidFill>
                <a:schemeClr val="bg1"/>
              </a:solidFill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и</a:t>
            </a:r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  <a:ea typeface="Batang" panose="02030600000101010101" pitchFamily="18" charset="-127"/>
              </a:rPr>
              <a:t>нформационная поддержка </a:t>
            </a:r>
            <a:endParaRPr lang="ru-RU" sz="2000" dirty="0">
              <a:solidFill>
                <a:schemeClr val="bg1"/>
              </a:solidFill>
              <a:latin typeface="Bookman Old Style" panose="02050604050505020204" pitchFamily="18" charset="0"/>
              <a:ea typeface="Batang" panose="02030600000101010101" pitchFamily="18" charset="-127"/>
            </a:endParaRPr>
          </a:p>
          <a:p>
            <a:pPr algn="just"/>
            <a:endParaRPr lang="ru-RU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70798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1" y="439781"/>
            <a:ext cx="2673407" cy="12148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91118" y="927464"/>
            <a:ext cx="854613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ИМУЩЕСТВЕННАЯ ПОДДЕРЖКА </a:t>
            </a:r>
            <a:endParaRPr lang="ru-RU" sz="30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9257" y="1891023"/>
            <a:ext cx="10653486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Республика 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Т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атарстан</a:t>
            </a:r>
          </a:p>
          <a:p>
            <a:pPr>
              <a:buNone/>
            </a:pPr>
            <a:endParaRPr lang="ru-RU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Практика:</a:t>
            </a: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Конкурс на оказание имущественной поддержки СОНКО</a:t>
            </a:r>
          </a:p>
          <a:p>
            <a:pPr>
              <a:buNone/>
            </a:pPr>
            <a:endParaRPr lang="ru-RU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ru-RU" sz="24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г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. Пермь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</a:p>
          <a:p>
            <a:pPr>
              <a:buNone/>
            </a:pPr>
            <a:endParaRPr lang="ru-RU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Практика: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endParaRPr lang="ru-RU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Муниципальные общественные центры территориальных органов Администрации города </a:t>
            </a:r>
            <a:endParaRPr lang="en-US" sz="2400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84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1" y="439781"/>
            <a:ext cx="2673407" cy="12148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91118" y="927464"/>
            <a:ext cx="854613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ИНФОРМАЦИОННАЯ ПОДДЕРЖКА </a:t>
            </a:r>
            <a:endParaRPr lang="ru-RU" sz="3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9257" y="2558680"/>
            <a:ext cx="1065348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ИНТЕРНЕТ ПОРТАЛ «ГРАЖДАНСКОЕ ОБЩЕСТВО ЮГРЫ» </a:t>
            </a:r>
          </a:p>
          <a:p>
            <a:pPr>
              <a:buNone/>
            </a:pPr>
            <a:r>
              <a:rPr lang="en-US" sz="2400" b="1" dirty="0" smtClean="0">
                <a:solidFill>
                  <a:schemeClr val="bg1"/>
                </a:solidFill>
                <a:latin typeface="Bookman Old Style" panose="02050604050505020204" pitchFamily="18" charset="0"/>
                <a:hlinkClick r:id="rId5"/>
              </a:rPr>
              <a:t>WWW.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  <a:hlinkClick r:id="rId5"/>
              </a:rPr>
              <a:t>ЮГРАЖДАНИН.РФ</a:t>
            </a: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endParaRPr lang="ru-RU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endParaRPr lang="ru-RU" sz="24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>
              <a:buNone/>
            </a:pPr>
            <a:endParaRPr lang="en-US" sz="24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ИНТЕРНЕТ ПОРТАЛ «ДУШЕВНА МОСКВА»</a:t>
            </a:r>
          </a:p>
          <a:p>
            <a:pPr algn="just">
              <a:buNone/>
            </a:pPr>
            <a:r>
              <a:rPr lang="en-US" sz="2400" dirty="0" smtClean="0">
                <a:solidFill>
                  <a:schemeClr val="bg1"/>
                </a:solidFill>
                <a:latin typeface="Bookman Old Style" panose="02050604050505020204" pitchFamily="18" charset="0"/>
                <a:hlinkClick r:id="rId6"/>
              </a:rPr>
              <a:t>WWW.</a:t>
            </a: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  <a:hlinkClick r:id="rId6"/>
              </a:rPr>
              <a:t>ДУШЕВНАЯМОСКВА.РФ</a:t>
            </a:r>
            <a:r>
              <a:rPr lang="ru-RU" sz="24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</a:t>
            </a:r>
          </a:p>
          <a:p>
            <a:pPr algn="just">
              <a:buNone/>
            </a:pPr>
            <a:endParaRPr lang="ru-RU" sz="2000" b="1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006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1" y="439781"/>
            <a:ext cx="2673407" cy="121484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891118" y="927464"/>
            <a:ext cx="854613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5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Финансовая поддержка СО НКО на конкурсной основе на частичное или полное возмещение затрат по арендной плате за помещение, оплат</a:t>
            </a:r>
            <a:r>
              <a:rPr lang="en-US" sz="25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  <a:r>
              <a:rPr lang="ru-RU" sz="2500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коммунальных услуг и услуг </a:t>
            </a:r>
            <a:r>
              <a:rPr lang="ru-RU" sz="2500" b="1" dirty="0" err="1" smtClean="0">
                <a:solidFill>
                  <a:schemeClr val="bg1"/>
                </a:solidFill>
                <a:latin typeface="Bookman Old Style" panose="02050604050505020204" pitchFamily="18" charset="0"/>
              </a:rPr>
              <a:t>свя</a:t>
            </a:r>
            <a:r>
              <a:rPr lang="ru-RU" b="1" dirty="0" err="1" smtClean="0">
                <a:solidFill>
                  <a:schemeClr val="bg1"/>
                </a:solidFill>
                <a:latin typeface="Bookman Old Style" panose="02050604050505020204" pitchFamily="18" charset="0"/>
              </a:rPr>
              <a:t>ЗИ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9257" y="2558680"/>
            <a:ext cx="1065348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Волгоградская область</a:t>
            </a:r>
          </a:p>
          <a:p>
            <a:pPr>
              <a:buNone/>
            </a:pPr>
            <a:endParaRPr lang="en-US" sz="24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Форма поддержки: </a:t>
            </a:r>
          </a:p>
          <a:p>
            <a:pPr algn="just">
              <a:buNone/>
            </a:pPr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субсидия  предоставляется </a:t>
            </a: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</a:rPr>
              <a:t>на частичное или полное возмещение затрат по арендной плате за помещение, используемое для осуществления деятельности СО НКО, оплате коммунальных услуг, услуг связи, фактических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и понесенных в предшествующем календарном году в денежной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форме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но не более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100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тыс. рублей в год</a:t>
            </a:r>
          </a:p>
          <a:p>
            <a:pPr algn="just">
              <a:buNone/>
            </a:pPr>
            <a:endParaRPr lang="ru-RU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pPr algn="just">
              <a:buNone/>
            </a:pP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общая </a:t>
            </a:r>
            <a:r>
              <a:rPr lang="ru-RU" sz="2000" dirty="0">
                <a:solidFill>
                  <a:schemeClr val="bg1"/>
                </a:solidFill>
                <a:latin typeface="Bookman Old Style" panose="02050604050505020204" pitchFamily="18" charset="0"/>
              </a:rPr>
              <a:t>сумма субсидий для СО НКО в 2017 году составила  2 млн. </a:t>
            </a:r>
            <a:r>
              <a:rPr lang="ru-RU" sz="2000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рублей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5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epina\Downloads\фон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886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29" y="439780"/>
            <a:ext cx="11289853" cy="5888449"/>
          </a:xfrm>
          <a:prstGeom prst="rect">
            <a:avLst/>
          </a:prstGeom>
        </p:spPr>
      </p:pic>
      <p:pic>
        <p:nvPicPr>
          <p:cNvPr id="5" name="Изображение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13" y="439780"/>
            <a:ext cx="2598058" cy="1214849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41829" y="2933681"/>
            <a:ext cx="104357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«Центр активных людей» Нижний </a:t>
            </a:r>
            <a:r>
              <a:rPr lang="ru-RU" b="1" dirty="0">
                <a:solidFill>
                  <a:schemeClr val="bg1"/>
                </a:solidFill>
                <a:latin typeface="Bookman Old Style" panose="02050604050505020204" pitchFamily="18" charset="0"/>
              </a:rPr>
              <a:t>Н</a:t>
            </a:r>
            <a:r>
              <a:rPr lang="ru-RU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овгород </a:t>
            </a:r>
          </a:p>
          <a:p>
            <a:endParaRPr lang="ru-RU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Центр активных людей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– системный  подход к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решению задачи повышения социальной активности населения и вовлечения граждан в решение проблем местного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сообщества</a:t>
            </a:r>
            <a:r>
              <a:rPr lang="ru-RU" dirty="0" smtClean="0">
                <a:latin typeface="Bookman Old Style" panose="02050604050505020204" pitchFamily="18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В основе заложена система социальных аниматоров (менеджеров) </a:t>
            </a:r>
          </a:p>
          <a:p>
            <a:endParaRPr lang="ru-RU" dirty="0" smtClean="0">
              <a:solidFill>
                <a:schemeClr val="bg1"/>
              </a:solidFill>
              <a:latin typeface="Bookman Old Style" panose="02050604050505020204" pitchFamily="18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Культура 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социального </a:t>
            </a:r>
            <a:r>
              <a:rPr lang="ru-RU" dirty="0" err="1">
                <a:solidFill>
                  <a:schemeClr val="bg1"/>
                </a:solidFill>
                <a:latin typeface="Bookman Old Style" panose="02050604050505020204" pitchFamily="18" charset="0"/>
              </a:rPr>
              <a:t>аниматорства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 предполагает создание так называемых точек поддержки активности – мест, куда бы каждый житель мог обратиться со своей инициативой и, получив необходимую помощь, реализовать эту </a:t>
            </a:r>
            <a:r>
              <a:rPr lang="ru-RU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инициативу</a:t>
            </a:r>
            <a:r>
              <a:rPr lang="ru-RU" dirty="0">
                <a:solidFill>
                  <a:schemeClr val="bg1"/>
                </a:solidFill>
                <a:latin typeface="Bookman Old Style" panose="02050604050505020204" pitchFamily="18" charset="0"/>
              </a:rPr>
              <a:t> 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65829" y="1031381"/>
            <a:ext cx="908594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Практика взаимодействия с местными сообществами и гражданскими инициативами  </a:t>
            </a:r>
            <a:endParaRPr lang="ru-RU" sz="3000" b="1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8759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318</Words>
  <Application>Microsoft Office PowerPoint</Application>
  <PresentationFormat>Произвольный</PresentationFormat>
  <Paragraphs>55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</vt:lpstr>
      <vt:lpstr>м</vt:lpstr>
      <vt:lpstr>м</vt:lpstr>
      <vt:lpstr>м</vt:lpstr>
      <vt:lpstr>м</vt:lpstr>
      <vt:lpstr>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</dc:title>
  <dc:creator>пользователь Microsoft Office</dc:creator>
  <cp:lastModifiedBy>Репина Анна Станиславовна</cp:lastModifiedBy>
  <cp:revision>28</cp:revision>
  <dcterms:created xsi:type="dcterms:W3CDTF">2017-12-11T15:42:46Z</dcterms:created>
  <dcterms:modified xsi:type="dcterms:W3CDTF">2017-12-14T10:06:09Z</dcterms:modified>
</cp:coreProperties>
</file>